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Sukar Heavy" charset="1" panose="02000500000000000000"/>
      <p:regular r:id="rId14"/>
    </p:embeddedFont>
    <p:embeddedFont>
      <p:font typeface="Manjari Bold" charset="1" panose="02000503000000000000"/>
      <p:regular r:id="rId15"/>
    </p:embeddedFont>
    <p:embeddedFont>
      <p:font typeface="Agrandir Bold" charset="1" panose="00000800000000000000"/>
      <p:regular r:id="rId16"/>
    </p:embeddedFont>
    <p:embeddedFont>
      <p:font typeface="Canva Sans Bold" charset="1" panose="020B0803030501040103"/>
      <p:regular r:id="rId17"/>
    </p:embeddedFont>
    <p:embeddedFont>
      <p:font typeface="Open Sauce Heavy" charset="1" panose="00000A00000000000000"/>
      <p:regular r:id="rId18"/>
    </p:embeddedFont>
    <p:embeddedFont>
      <p:font typeface="Open Sauce" charset="1" panose="00000500000000000000"/>
      <p:regular r:id="rId19"/>
    </p:embeddedFont>
    <p:embeddedFont>
      <p:font typeface="Canva Sans" charset="1" panose="020B05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16" Target="../media/image34.png" Type="http://schemas.openxmlformats.org/officeDocument/2006/relationships/image"/><Relationship Id="rId17" Target="../media/image35.svg" Type="http://schemas.openxmlformats.org/officeDocument/2006/relationships/image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RseDdV_U.mp4" Type="http://schemas.microsoft.com/office/2007/relationships/media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jpeg" Type="http://schemas.openxmlformats.org/officeDocument/2006/relationships/image"/><Relationship Id="rId9" Target="../media/VAGRseDdV_U.mp4" Type="http://schemas.openxmlformats.org/officeDocument/2006/relationships/video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077380" y="444872"/>
            <a:ext cx="13934461" cy="12266251"/>
          </a:xfrm>
          <a:custGeom>
            <a:avLst/>
            <a:gdLst/>
            <a:ahLst/>
            <a:cxnLst/>
            <a:rect r="r" b="b" t="t" l="l"/>
            <a:pathLst>
              <a:path h="12266251" w="13934461">
                <a:moveTo>
                  <a:pt x="0" y="0"/>
                </a:moveTo>
                <a:lnTo>
                  <a:pt x="13934460" y="0"/>
                </a:lnTo>
                <a:lnTo>
                  <a:pt x="13934460" y="12266250"/>
                </a:lnTo>
                <a:lnTo>
                  <a:pt x="0" y="1226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8637" y="3506868"/>
            <a:ext cx="13848421" cy="3273263"/>
          </a:xfrm>
          <a:custGeom>
            <a:avLst/>
            <a:gdLst/>
            <a:ahLst/>
            <a:cxnLst/>
            <a:rect r="r" b="b" t="t" l="l"/>
            <a:pathLst>
              <a:path h="3273263" w="13848421">
                <a:moveTo>
                  <a:pt x="0" y="0"/>
                </a:moveTo>
                <a:lnTo>
                  <a:pt x="13848421" y="0"/>
                </a:lnTo>
                <a:lnTo>
                  <a:pt x="13848421" y="3273264"/>
                </a:lnTo>
                <a:lnTo>
                  <a:pt x="0" y="3273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5400000">
            <a:off x="4719853" y="-1401621"/>
            <a:ext cx="1818690" cy="4860642"/>
          </a:xfrm>
          <a:custGeom>
            <a:avLst/>
            <a:gdLst/>
            <a:ahLst/>
            <a:cxnLst/>
            <a:rect r="r" b="b" t="t" l="l"/>
            <a:pathLst>
              <a:path h="4860642" w="1818690">
                <a:moveTo>
                  <a:pt x="0" y="4860642"/>
                </a:moveTo>
                <a:lnTo>
                  <a:pt x="1818690" y="4860642"/>
                </a:lnTo>
                <a:lnTo>
                  <a:pt x="1818690" y="0"/>
                </a:lnTo>
                <a:lnTo>
                  <a:pt x="0" y="0"/>
                </a:lnTo>
                <a:lnTo>
                  <a:pt x="0" y="4860642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10800000">
            <a:off x="-243275" y="-11935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67898" y="1938045"/>
            <a:ext cx="6160640" cy="8738496"/>
          </a:xfrm>
          <a:custGeom>
            <a:avLst/>
            <a:gdLst/>
            <a:ahLst/>
            <a:cxnLst/>
            <a:rect r="r" b="b" t="t" l="l"/>
            <a:pathLst>
              <a:path h="8738496" w="6160640">
                <a:moveTo>
                  <a:pt x="0" y="0"/>
                </a:moveTo>
                <a:lnTo>
                  <a:pt x="6160640" y="0"/>
                </a:lnTo>
                <a:lnTo>
                  <a:pt x="6160640" y="8738496"/>
                </a:lnTo>
                <a:lnTo>
                  <a:pt x="0" y="87384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69818" y="4037443"/>
            <a:ext cx="13506059" cy="22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b="true" sz="8218" spc="279">
                <a:solidFill>
                  <a:srgbClr val="F6F1DA"/>
                </a:solidFill>
                <a:latin typeface="Sukar Heavy"/>
                <a:ea typeface="Sukar Heavy"/>
                <a:cs typeface="Sukar Heavy"/>
                <a:sym typeface="Sukar Heavy"/>
              </a:rPr>
              <a:t> BATTERY LEVEL INDICATOR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8993">
            <a:off x="8603376" y="6485041"/>
            <a:ext cx="3713422" cy="3402844"/>
          </a:xfrm>
          <a:custGeom>
            <a:avLst/>
            <a:gdLst/>
            <a:ahLst/>
            <a:cxnLst/>
            <a:rect r="r" b="b" t="t" l="l"/>
            <a:pathLst>
              <a:path h="3402844" w="3713422">
                <a:moveTo>
                  <a:pt x="0" y="0"/>
                </a:moveTo>
                <a:lnTo>
                  <a:pt x="3713422" y="0"/>
                </a:lnTo>
                <a:lnTo>
                  <a:pt x="3713422" y="3402844"/>
                </a:lnTo>
                <a:lnTo>
                  <a:pt x="0" y="34028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726333" y="8448094"/>
            <a:ext cx="7315200" cy="4056611"/>
          </a:xfrm>
          <a:custGeom>
            <a:avLst/>
            <a:gdLst/>
            <a:ahLst/>
            <a:cxnLst/>
            <a:rect r="r" b="b" t="t" l="l"/>
            <a:pathLst>
              <a:path h="4056611" w="7315200">
                <a:moveTo>
                  <a:pt x="7315200" y="0"/>
                </a:moveTo>
                <a:lnTo>
                  <a:pt x="0" y="0"/>
                </a:lnTo>
                <a:lnTo>
                  <a:pt x="0" y="4056611"/>
                </a:lnTo>
                <a:lnTo>
                  <a:pt x="7315200" y="405661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777449" y="3802300"/>
            <a:ext cx="5662423" cy="7669196"/>
          </a:xfrm>
          <a:custGeom>
            <a:avLst/>
            <a:gdLst/>
            <a:ahLst/>
            <a:cxnLst/>
            <a:rect r="r" b="b" t="t" l="l"/>
            <a:pathLst>
              <a:path h="7669196" w="5662423">
                <a:moveTo>
                  <a:pt x="5662423" y="0"/>
                </a:moveTo>
                <a:lnTo>
                  <a:pt x="0" y="0"/>
                </a:lnTo>
                <a:lnTo>
                  <a:pt x="0" y="7669196"/>
                </a:lnTo>
                <a:lnTo>
                  <a:pt x="5662423" y="7669196"/>
                </a:lnTo>
                <a:lnTo>
                  <a:pt x="566242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09305" y="4736378"/>
            <a:ext cx="1079561" cy="1079561"/>
          </a:xfrm>
          <a:custGeom>
            <a:avLst/>
            <a:gdLst/>
            <a:ahLst/>
            <a:cxnLst/>
            <a:rect r="r" b="b" t="t" l="l"/>
            <a:pathLst>
              <a:path h="1079561" w="1079561">
                <a:moveTo>
                  <a:pt x="0" y="0"/>
                </a:moveTo>
                <a:lnTo>
                  <a:pt x="1079562" y="0"/>
                </a:lnTo>
                <a:lnTo>
                  <a:pt x="1079562" y="1079561"/>
                </a:lnTo>
                <a:lnTo>
                  <a:pt x="0" y="1079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66825"/>
            <a:ext cx="7411172" cy="211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96"/>
              </a:lnSpc>
            </a:pPr>
            <a:r>
              <a:rPr lang="en-US" sz="8800" b="true">
                <a:solidFill>
                  <a:srgbClr val="000000"/>
                </a:solidFill>
                <a:latin typeface="Sukar Heavy"/>
                <a:ea typeface="Sukar Heavy"/>
                <a:cs typeface="Sukar Heavy"/>
                <a:sym typeface="Sukar Heavy"/>
              </a:rPr>
              <a:t>GROUP MEMBERS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55704" y="509510"/>
            <a:ext cx="5372451" cy="42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799" b="true">
                <a:solidFill>
                  <a:srgbClr val="000000"/>
                </a:solidFill>
                <a:latin typeface="Manjari Bold"/>
                <a:ea typeface="Manjari Bold"/>
                <a:cs typeface="Manjari Bold"/>
                <a:sym typeface="Manjari Bold"/>
              </a:rPr>
              <a:t> Abhik Bhattacharjee (23UEI010)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55704" y="1879884"/>
            <a:ext cx="5903596" cy="42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799" b="true">
                <a:solidFill>
                  <a:srgbClr val="000000"/>
                </a:solidFill>
                <a:latin typeface="Manjari Bold"/>
                <a:ea typeface="Manjari Bold"/>
                <a:cs typeface="Manjari Bold"/>
                <a:sym typeface="Manjari Bold"/>
              </a:rPr>
              <a:t> Subhajit Bhattacharjee (23UEI059)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52276" y="3161229"/>
            <a:ext cx="5710452" cy="42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799" b="true">
                <a:solidFill>
                  <a:srgbClr val="000000"/>
                </a:solidFill>
                <a:latin typeface="Manjari Bold"/>
                <a:ea typeface="Manjari Bold"/>
                <a:cs typeface="Manjari Bold"/>
                <a:sym typeface="Manjari Bold"/>
              </a:rPr>
              <a:t>Raunak Bhattacharjee (23UEI006)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52276" y="4428366"/>
            <a:ext cx="5372451" cy="42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799" b="true">
                <a:solidFill>
                  <a:srgbClr val="000000"/>
                </a:solidFill>
                <a:latin typeface="Manjari Bold"/>
                <a:ea typeface="Manjari Bold"/>
                <a:cs typeface="Manjari Bold"/>
                <a:sym typeface="Manjari Bold"/>
              </a:rPr>
              <a:t>Indrani Chakraborty (23UEI088)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514440" y="8448094"/>
            <a:ext cx="7315200" cy="4056611"/>
          </a:xfrm>
          <a:custGeom>
            <a:avLst/>
            <a:gdLst/>
            <a:ahLst/>
            <a:cxnLst/>
            <a:rect r="r" b="b" t="t" l="l"/>
            <a:pathLst>
              <a:path h="4056611" w="7315200">
                <a:moveTo>
                  <a:pt x="0" y="0"/>
                </a:moveTo>
                <a:lnTo>
                  <a:pt x="7315200" y="0"/>
                </a:lnTo>
                <a:lnTo>
                  <a:pt x="7315200" y="4056611"/>
                </a:lnTo>
                <a:lnTo>
                  <a:pt x="0" y="4056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452276" y="5693667"/>
            <a:ext cx="5372451" cy="42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799" b="true">
                <a:solidFill>
                  <a:srgbClr val="000000"/>
                </a:solidFill>
                <a:latin typeface="Manjari Bold"/>
                <a:ea typeface="Manjari Bold"/>
                <a:cs typeface="Manjari Bold"/>
                <a:sym typeface="Manjari Bold"/>
              </a:rPr>
              <a:t>Arkit Das (23UEI016)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10258" y="546735"/>
            <a:ext cx="931740" cy="38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5"/>
              </a:lnSpc>
            </a:pPr>
            <a:r>
              <a:rPr lang="en-US" b="true" sz="2995">
                <a:solidFill>
                  <a:srgbClr val="000000"/>
                </a:solidFill>
                <a:latin typeface="Sukar Heavy"/>
                <a:ea typeface="Sukar Heavy"/>
                <a:cs typeface="Sukar Heavy"/>
                <a:sym typeface="Sukar Heavy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10258" y="1937034"/>
            <a:ext cx="931740" cy="38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5"/>
              </a:lnSpc>
            </a:pPr>
            <a:r>
              <a:rPr lang="en-US" b="true" sz="2995">
                <a:solidFill>
                  <a:srgbClr val="000000"/>
                </a:solidFill>
                <a:latin typeface="Sukar Heavy"/>
                <a:ea typeface="Sukar Heavy"/>
                <a:cs typeface="Sukar Heavy"/>
                <a:sym typeface="Sukar Heavy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10258" y="3218379"/>
            <a:ext cx="931740" cy="38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5"/>
              </a:lnSpc>
            </a:pPr>
            <a:r>
              <a:rPr lang="en-US" b="true" sz="2995">
                <a:solidFill>
                  <a:srgbClr val="000000"/>
                </a:solidFill>
                <a:latin typeface="Sukar Heavy"/>
                <a:ea typeface="Sukar Heavy"/>
                <a:cs typeface="Sukar Heavy"/>
                <a:sym typeface="Sukar Heavy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10258" y="4485516"/>
            <a:ext cx="931740" cy="38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5"/>
              </a:lnSpc>
            </a:pPr>
            <a:r>
              <a:rPr lang="en-US" b="true" sz="2995">
                <a:solidFill>
                  <a:srgbClr val="000000"/>
                </a:solidFill>
                <a:latin typeface="Sukar Heavy"/>
                <a:ea typeface="Sukar Heavy"/>
                <a:cs typeface="Sukar Heavy"/>
                <a:sym typeface="Sukar Heavy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10258" y="5770742"/>
            <a:ext cx="931740" cy="38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5"/>
              </a:lnSpc>
            </a:pPr>
            <a:r>
              <a:rPr lang="en-US" b="true" sz="2995">
                <a:solidFill>
                  <a:srgbClr val="000000"/>
                </a:solidFill>
                <a:latin typeface="Sukar Heavy"/>
                <a:ea typeface="Sukar Heavy"/>
                <a:cs typeface="Sukar Heavy"/>
                <a:sym typeface="Sukar Heavy"/>
              </a:rPr>
              <a:t>5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19431" y="5815939"/>
            <a:ext cx="1079561" cy="1079561"/>
          </a:xfrm>
          <a:custGeom>
            <a:avLst/>
            <a:gdLst/>
            <a:ahLst/>
            <a:cxnLst/>
            <a:rect r="r" b="b" t="t" l="l"/>
            <a:pathLst>
              <a:path h="1079561" w="1079561">
                <a:moveTo>
                  <a:pt x="0" y="0"/>
                </a:moveTo>
                <a:lnTo>
                  <a:pt x="1079561" y="0"/>
                </a:lnTo>
                <a:lnTo>
                  <a:pt x="1079561" y="1079562"/>
                </a:lnTo>
                <a:lnTo>
                  <a:pt x="0" y="1079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58445" y="4474626"/>
            <a:ext cx="801533" cy="801533"/>
          </a:xfrm>
          <a:custGeom>
            <a:avLst/>
            <a:gdLst/>
            <a:ahLst/>
            <a:cxnLst/>
            <a:rect r="r" b="b" t="t" l="l"/>
            <a:pathLst>
              <a:path h="801533" w="801533">
                <a:moveTo>
                  <a:pt x="0" y="0"/>
                </a:moveTo>
                <a:lnTo>
                  <a:pt x="801533" y="0"/>
                </a:lnTo>
                <a:lnTo>
                  <a:pt x="801533" y="801532"/>
                </a:lnTo>
                <a:lnTo>
                  <a:pt x="0" y="801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011286" y="8157918"/>
            <a:ext cx="931740" cy="38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5"/>
              </a:lnSpc>
            </a:pPr>
            <a:r>
              <a:rPr lang="en-US" b="true" sz="2995">
                <a:solidFill>
                  <a:srgbClr val="000000"/>
                </a:solidFill>
                <a:latin typeface="Sukar Heavy"/>
                <a:ea typeface="Sukar Heavy"/>
                <a:cs typeface="Sukar Heavy"/>
                <a:sym typeface="Sukar Heavy"/>
              </a:rPr>
              <a:t>7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10258" y="7057173"/>
            <a:ext cx="931740" cy="38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5"/>
              </a:lnSpc>
            </a:pPr>
            <a:r>
              <a:rPr lang="en-US" b="true" sz="2995">
                <a:solidFill>
                  <a:srgbClr val="000000"/>
                </a:solidFill>
                <a:latin typeface="Sukar Heavy"/>
                <a:ea typeface="Sukar Heavy"/>
                <a:cs typeface="Sukar Heavy"/>
                <a:sym typeface="Sukar Heavy"/>
              </a:rPr>
              <a:t>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52276" y="6958968"/>
            <a:ext cx="5372451" cy="42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799" b="true">
                <a:solidFill>
                  <a:srgbClr val="000000"/>
                </a:solidFill>
                <a:latin typeface="Manjari Bold"/>
                <a:ea typeface="Manjari Bold"/>
                <a:cs typeface="Manjari Bold"/>
                <a:sym typeface="Manjari Bold"/>
              </a:rPr>
              <a:t> Mrinmoy Biswas (23UEI066)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52276" y="8020993"/>
            <a:ext cx="5372451" cy="42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799" b="true">
                <a:solidFill>
                  <a:srgbClr val="000000"/>
                </a:solidFill>
                <a:latin typeface="Manjari Bold"/>
                <a:ea typeface="Manjari Bold"/>
                <a:cs typeface="Manjari Bold"/>
                <a:sym typeface="Manjari Bold"/>
              </a:rPr>
              <a:t>Pranjal Pal (23UEI215)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83417">
            <a:off x="2659410" y="-416432"/>
            <a:ext cx="8912720" cy="1570867"/>
          </a:xfrm>
          <a:custGeom>
            <a:avLst/>
            <a:gdLst/>
            <a:ahLst/>
            <a:cxnLst/>
            <a:rect r="r" b="b" t="t" l="l"/>
            <a:pathLst>
              <a:path h="1570867" w="8912720">
                <a:moveTo>
                  <a:pt x="0" y="0"/>
                </a:moveTo>
                <a:lnTo>
                  <a:pt x="8912721" y="0"/>
                </a:lnTo>
                <a:lnTo>
                  <a:pt x="8912721" y="1570867"/>
                </a:lnTo>
                <a:lnTo>
                  <a:pt x="0" y="1570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185483">
            <a:off x="-1791089" y="8594536"/>
            <a:ext cx="9432302" cy="1662443"/>
          </a:xfrm>
          <a:custGeom>
            <a:avLst/>
            <a:gdLst/>
            <a:ahLst/>
            <a:cxnLst/>
            <a:rect r="r" b="b" t="t" l="l"/>
            <a:pathLst>
              <a:path h="1662443" w="9432302">
                <a:moveTo>
                  <a:pt x="0" y="1662443"/>
                </a:moveTo>
                <a:lnTo>
                  <a:pt x="9432302" y="1662443"/>
                </a:lnTo>
                <a:lnTo>
                  <a:pt x="9432302" y="0"/>
                </a:lnTo>
                <a:lnTo>
                  <a:pt x="0" y="0"/>
                </a:lnTo>
                <a:lnTo>
                  <a:pt x="0" y="1662443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514603">
            <a:off x="8672067" y="9180267"/>
            <a:ext cx="8912720" cy="1570867"/>
          </a:xfrm>
          <a:custGeom>
            <a:avLst/>
            <a:gdLst/>
            <a:ahLst/>
            <a:cxnLst/>
            <a:rect r="r" b="b" t="t" l="l"/>
            <a:pathLst>
              <a:path h="1570867" w="8912720">
                <a:moveTo>
                  <a:pt x="0" y="0"/>
                </a:moveTo>
                <a:lnTo>
                  <a:pt x="8912720" y="0"/>
                </a:lnTo>
                <a:lnTo>
                  <a:pt x="8912720" y="1570867"/>
                </a:lnTo>
                <a:lnTo>
                  <a:pt x="0" y="1570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1581" y="1085850"/>
            <a:ext cx="7910703" cy="148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4"/>
              </a:lnSpc>
            </a:pPr>
            <a:r>
              <a:rPr lang="en-US" sz="8499" b="true">
                <a:solidFill>
                  <a:srgbClr val="EFD349"/>
                </a:solidFill>
                <a:latin typeface="Agrandir Bold"/>
                <a:ea typeface="Agrandir Bold"/>
                <a:cs typeface="Agrandir Bold"/>
                <a:sym typeface="Agrandir Bold"/>
              </a:rPr>
              <a:t>Objective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1581" y="3457522"/>
            <a:ext cx="15013993" cy="4167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29"/>
              </a:lnSpc>
            </a:pPr>
            <a:r>
              <a:rPr lang="en-US" b="true" sz="40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The designing and working of the project is based on some basic network theory principles. This Battery Level Indicator will helps to show the remaining battery charge through a series of LEDs. This project will help us to understand practical applications of voltage dividers, resistor networks, and other circuits.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164827" y="373283"/>
            <a:ext cx="2802766" cy="3101967"/>
            <a:chOff x="0" y="0"/>
            <a:chExt cx="1084498" cy="12002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4498" cy="1200270"/>
            </a:xfrm>
            <a:custGeom>
              <a:avLst/>
              <a:gdLst/>
              <a:ahLst/>
              <a:cxnLst/>
              <a:rect r="r" b="b" t="t" l="l"/>
              <a:pathLst>
                <a:path h="1200270" w="1084498">
                  <a:moveTo>
                    <a:pt x="129825" y="0"/>
                  </a:moveTo>
                  <a:lnTo>
                    <a:pt x="954672" y="0"/>
                  </a:lnTo>
                  <a:cubicBezTo>
                    <a:pt x="1026373" y="0"/>
                    <a:pt x="1084498" y="58125"/>
                    <a:pt x="1084498" y="129825"/>
                  </a:cubicBezTo>
                  <a:lnTo>
                    <a:pt x="1084498" y="1070445"/>
                  </a:lnTo>
                  <a:cubicBezTo>
                    <a:pt x="1084498" y="1142145"/>
                    <a:pt x="1026373" y="1200270"/>
                    <a:pt x="954672" y="1200270"/>
                  </a:cubicBezTo>
                  <a:lnTo>
                    <a:pt x="129825" y="1200270"/>
                  </a:lnTo>
                  <a:cubicBezTo>
                    <a:pt x="58125" y="1200270"/>
                    <a:pt x="0" y="1142145"/>
                    <a:pt x="0" y="1070445"/>
                  </a:cubicBezTo>
                  <a:lnTo>
                    <a:pt x="0" y="129825"/>
                  </a:lnTo>
                  <a:cubicBezTo>
                    <a:pt x="0" y="58125"/>
                    <a:pt x="58125" y="0"/>
                    <a:pt x="1298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084498" cy="1200270"/>
            </a:xfrm>
            <a:prstGeom prst="rect">
              <a:avLst/>
            </a:prstGeom>
          </p:spPr>
          <p:txBody>
            <a:bodyPr anchor="ctr" rtlCol="false" tIns="29786" lIns="29786" bIns="29786" rIns="29786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21960" y="77229"/>
            <a:ext cx="1267863" cy="605405"/>
          </a:xfrm>
          <a:custGeom>
            <a:avLst/>
            <a:gdLst/>
            <a:ahLst/>
            <a:cxnLst/>
            <a:rect r="r" b="b" t="t" l="l"/>
            <a:pathLst>
              <a:path h="605405" w="1267863">
                <a:moveTo>
                  <a:pt x="0" y="0"/>
                </a:moveTo>
                <a:lnTo>
                  <a:pt x="1267863" y="0"/>
                </a:lnTo>
                <a:lnTo>
                  <a:pt x="1267863" y="605405"/>
                </a:lnTo>
                <a:lnTo>
                  <a:pt x="0" y="605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4409706" y="1540381"/>
            <a:ext cx="1510244" cy="724917"/>
          </a:xfrm>
          <a:custGeom>
            <a:avLst/>
            <a:gdLst/>
            <a:ahLst/>
            <a:cxnLst/>
            <a:rect r="r" b="b" t="t" l="l"/>
            <a:pathLst>
              <a:path h="724917" w="1510244">
                <a:moveTo>
                  <a:pt x="0" y="0"/>
                </a:moveTo>
                <a:lnTo>
                  <a:pt x="1510243" y="0"/>
                </a:lnTo>
                <a:lnTo>
                  <a:pt x="1510243" y="724917"/>
                </a:lnTo>
                <a:lnTo>
                  <a:pt x="0" y="724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169983" y="3738809"/>
            <a:ext cx="1350965" cy="23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b="true" sz="1231" spc="142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BULB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13850064" y="1776520"/>
            <a:ext cx="1350965" cy="23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b="true" sz="1231" spc="142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AMMETER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169983" y="3118047"/>
            <a:ext cx="1392546" cy="668387"/>
          </a:xfrm>
          <a:custGeom>
            <a:avLst/>
            <a:gdLst/>
            <a:ahLst/>
            <a:cxnLst/>
            <a:rect r="r" b="b" t="t" l="l"/>
            <a:pathLst>
              <a:path h="668387" w="1392546">
                <a:moveTo>
                  <a:pt x="0" y="0"/>
                </a:moveTo>
                <a:lnTo>
                  <a:pt x="1392547" y="0"/>
                </a:lnTo>
                <a:lnTo>
                  <a:pt x="1392547" y="668387"/>
                </a:lnTo>
                <a:lnTo>
                  <a:pt x="0" y="668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69293" y="-643894"/>
            <a:ext cx="6660977" cy="10287000"/>
            <a:chOff x="0" y="0"/>
            <a:chExt cx="175433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4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54331">
                  <a:moveTo>
                    <a:pt x="0" y="0"/>
                  </a:moveTo>
                  <a:lnTo>
                    <a:pt x="1754331" y="0"/>
                  </a:lnTo>
                  <a:lnTo>
                    <a:pt x="1754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1D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54331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6324101"/>
            <a:ext cx="2799178" cy="5147914"/>
          </a:xfrm>
          <a:custGeom>
            <a:avLst/>
            <a:gdLst/>
            <a:ahLst/>
            <a:cxnLst/>
            <a:rect r="r" b="b" t="t" l="l"/>
            <a:pathLst>
              <a:path h="5147914" w="2799178">
                <a:moveTo>
                  <a:pt x="0" y="0"/>
                </a:moveTo>
                <a:lnTo>
                  <a:pt x="2799178" y="0"/>
                </a:lnTo>
                <a:lnTo>
                  <a:pt x="2799178" y="5147914"/>
                </a:lnTo>
                <a:lnTo>
                  <a:pt x="0" y="5147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9744" y="474117"/>
            <a:ext cx="5311811" cy="421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9"/>
              </a:lnSpc>
            </a:pPr>
            <a:r>
              <a:rPr lang="en-US" sz="69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Apparatus</a:t>
            </a:r>
          </a:p>
          <a:p>
            <a:pPr algn="l">
              <a:lnSpc>
                <a:spcPts val="7909"/>
              </a:lnSpc>
            </a:pPr>
            <a:r>
              <a:rPr lang="en-US" sz="69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and</a:t>
            </a:r>
          </a:p>
          <a:p>
            <a:pPr algn="l">
              <a:lnSpc>
                <a:spcPts val="7909"/>
              </a:lnSpc>
            </a:pPr>
            <a:r>
              <a:rPr lang="en-US" sz="69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Quantity</a:t>
            </a:r>
          </a:p>
          <a:p>
            <a:pPr algn="l">
              <a:lnSpc>
                <a:spcPts val="790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6500366" y="1095173"/>
            <a:ext cx="12336803" cy="8547933"/>
            <a:chOff x="0" y="0"/>
            <a:chExt cx="16449071" cy="113972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7465" y="126439"/>
              <a:ext cx="2411870" cy="2411870"/>
            </a:xfrm>
            <a:custGeom>
              <a:avLst/>
              <a:gdLst/>
              <a:ahLst/>
              <a:cxnLst/>
              <a:rect r="r" b="b" t="t" l="l"/>
              <a:pathLst>
                <a:path h="2411870" w="2411870">
                  <a:moveTo>
                    <a:pt x="0" y="0"/>
                  </a:moveTo>
                  <a:lnTo>
                    <a:pt x="2411870" y="0"/>
                  </a:lnTo>
                  <a:lnTo>
                    <a:pt x="2411870" y="2411870"/>
                  </a:lnTo>
                  <a:lnTo>
                    <a:pt x="0" y="241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84904" y="633879"/>
              <a:ext cx="1396991" cy="1396991"/>
            </a:xfrm>
            <a:custGeom>
              <a:avLst/>
              <a:gdLst/>
              <a:ahLst/>
              <a:cxnLst/>
              <a:rect r="r" b="b" t="t" l="l"/>
              <a:pathLst>
                <a:path h="1396991" w="1396991">
                  <a:moveTo>
                    <a:pt x="0" y="0"/>
                  </a:moveTo>
                  <a:lnTo>
                    <a:pt x="1396991" y="0"/>
                  </a:lnTo>
                  <a:lnTo>
                    <a:pt x="1396991" y="1396991"/>
                  </a:lnTo>
                  <a:lnTo>
                    <a:pt x="0" y="1396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268121" y="0"/>
              <a:ext cx="2411870" cy="2411870"/>
            </a:xfrm>
            <a:custGeom>
              <a:avLst/>
              <a:gdLst/>
              <a:ahLst/>
              <a:cxnLst/>
              <a:rect r="r" b="b" t="t" l="l"/>
              <a:pathLst>
                <a:path h="2411870" w="2411870">
                  <a:moveTo>
                    <a:pt x="0" y="0"/>
                  </a:moveTo>
                  <a:lnTo>
                    <a:pt x="2411869" y="0"/>
                  </a:lnTo>
                  <a:lnTo>
                    <a:pt x="2411869" y="2411870"/>
                  </a:lnTo>
                  <a:lnTo>
                    <a:pt x="0" y="241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703245" y="338315"/>
              <a:ext cx="1541621" cy="1547247"/>
            </a:xfrm>
            <a:custGeom>
              <a:avLst/>
              <a:gdLst/>
              <a:ahLst/>
              <a:cxnLst/>
              <a:rect r="r" b="b" t="t" l="l"/>
              <a:pathLst>
                <a:path h="1547247" w="1541621">
                  <a:moveTo>
                    <a:pt x="0" y="0"/>
                  </a:moveTo>
                  <a:lnTo>
                    <a:pt x="1541621" y="0"/>
                  </a:lnTo>
                  <a:lnTo>
                    <a:pt x="1541621" y="1547247"/>
                  </a:lnTo>
                  <a:lnTo>
                    <a:pt x="0" y="1547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357134" y="6162368"/>
              <a:ext cx="2411870" cy="2411870"/>
            </a:xfrm>
            <a:custGeom>
              <a:avLst/>
              <a:gdLst/>
              <a:ahLst/>
              <a:cxnLst/>
              <a:rect r="r" b="b" t="t" l="l"/>
              <a:pathLst>
                <a:path h="2411870" w="2411870">
                  <a:moveTo>
                    <a:pt x="0" y="0"/>
                  </a:moveTo>
                  <a:lnTo>
                    <a:pt x="2411870" y="0"/>
                  </a:lnTo>
                  <a:lnTo>
                    <a:pt x="2411870" y="2411870"/>
                  </a:lnTo>
                  <a:lnTo>
                    <a:pt x="0" y="241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162368"/>
              <a:ext cx="2411870" cy="2411870"/>
            </a:xfrm>
            <a:custGeom>
              <a:avLst/>
              <a:gdLst/>
              <a:ahLst/>
              <a:cxnLst/>
              <a:rect r="r" b="b" t="t" l="l"/>
              <a:pathLst>
                <a:path h="2411870" w="2411870">
                  <a:moveTo>
                    <a:pt x="0" y="0"/>
                  </a:moveTo>
                  <a:lnTo>
                    <a:pt x="2411870" y="0"/>
                  </a:lnTo>
                  <a:lnTo>
                    <a:pt x="2411870" y="2411870"/>
                  </a:lnTo>
                  <a:lnTo>
                    <a:pt x="0" y="241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3064699"/>
              <a:ext cx="2411870" cy="2411870"/>
            </a:xfrm>
            <a:custGeom>
              <a:avLst/>
              <a:gdLst/>
              <a:ahLst/>
              <a:cxnLst/>
              <a:rect r="r" b="b" t="t" l="l"/>
              <a:pathLst>
                <a:path h="2411870" w="2411870">
                  <a:moveTo>
                    <a:pt x="0" y="0"/>
                  </a:moveTo>
                  <a:lnTo>
                    <a:pt x="2411870" y="0"/>
                  </a:lnTo>
                  <a:lnTo>
                    <a:pt x="2411870" y="2411869"/>
                  </a:lnTo>
                  <a:lnTo>
                    <a:pt x="0" y="241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21709" y="2909035"/>
              <a:ext cx="2411870" cy="2411870"/>
            </a:xfrm>
            <a:custGeom>
              <a:avLst/>
              <a:gdLst/>
              <a:ahLst/>
              <a:cxnLst/>
              <a:rect r="r" b="b" t="t" l="l"/>
              <a:pathLst>
                <a:path h="2411870" w="2411870">
                  <a:moveTo>
                    <a:pt x="0" y="0"/>
                  </a:moveTo>
                  <a:lnTo>
                    <a:pt x="2411870" y="0"/>
                  </a:lnTo>
                  <a:lnTo>
                    <a:pt x="2411870" y="2411870"/>
                  </a:lnTo>
                  <a:lnTo>
                    <a:pt x="0" y="241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06489" y="3220362"/>
              <a:ext cx="1575407" cy="2100542"/>
            </a:xfrm>
            <a:custGeom>
              <a:avLst/>
              <a:gdLst/>
              <a:ahLst/>
              <a:cxnLst/>
              <a:rect r="r" b="b" t="t" l="l"/>
              <a:pathLst>
                <a:path h="2100542" w="1575407">
                  <a:moveTo>
                    <a:pt x="0" y="0"/>
                  </a:moveTo>
                  <a:lnTo>
                    <a:pt x="1575406" y="0"/>
                  </a:lnTo>
                  <a:lnTo>
                    <a:pt x="1575406" y="2100543"/>
                  </a:lnTo>
                  <a:lnTo>
                    <a:pt x="0" y="2100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758097" y="3403523"/>
              <a:ext cx="1609944" cy="1388576"/>
            </a:xfrm>
            <a:custGeom>
              <a:avLst/>
              <a:gdLst/>
              <a:ahLst/>
              <a:cxnLst/>
              <a:rect r="r" b="b" t="t" l="l"/>
              <a:pathLst>
                <a:path h="1388576" w="1609944">
                  <a:moveTo>
                    <a:pt x="0" y="0"/>
                  </a:moveTo>
                  <a:lnTo>
                    <a:pt x="1609944" y="0"/>
                  </a:lnTo>
                  <a:lnTo>
                    <a:pt x="1609944" y="1388576"/>
                  </a:lnTo>
                  <a:lnTo>
                    <a:pt x="0" y="1388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502749" y="6505268"/>
              <a:ext cx="1406371" cy="1686802"/>
            </a:xfrm>
            <a:custGeom>
              <a:avLst/>
              <a:gdLst/>
              <a:ahLst/>
              <a:cxnLst/>
              <a:rect r="r" b="b" t="t" l="l"/>
              <a:pathLst>
                <a:path h="1686802" w="1406371">
                  <a:moveTo>
                    <a:pt x="0" y="0"/>
                  </a:moveTo>
                  <a:lnTo>
                    <a:pt x="1406371" y="0"/>
                  </a:lnTo>
                  <a:lnTo>
                    <a:pt x="1406371" y="1686802"/>
                  </a:lnTo>
                  <a:lnTo>
                    <a:pt x="0" y="1686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758097" y="6528130"/>
              <a:ext cx="1695180" cy="1680347"/>
            </a:xfrm>
            <a:custGeom>
              <a:avLst/>
              <a:gdLst/>
              <a:ahLst/>
              <a:cxnLst/>
              <a:rect r="r" b="b" t="t" l="l"/>
              <a:pathLst>
                <a:path h="1680347" w="1695180">
                  <a:moveTo>
                    <a:pt x="0" y="0"/>
                  </a:moveTo>
                  <a:lnTo>
                    <a:pt x="1695180" y="0"/>
                  </a:lnTo>
                  <a:lnTo>
                    <a:pt x="1695180" y="1680347"/>
                  </a:lnTo>
                  <a:lnTo>
                    <a:pt x="0" y="1680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895695" y="8985375"/>
              <a:ext cx="2411870" cy="2411870"/>
            </a:xfrm>
            <a:custGeom>
              <a:avLst/>
              <a:gdLst/>
              <a:ahLst/>
              <a:cxnLst/>
              <a:rect r="r" b="b" t="t" l="l"/>
              <a:pathLst>
                <a:path h="2411870" w="2411870">
                  <a:moveTo>
                    <a:pt x="0" y="0"/>
                  </a:moveTo>
                  <a:lnTo>
                    <a:pt x="2411870" y="0"/>
                  </a:lnTo>
                  <a:lnTo>
                    <a:pt x="2411870" y="2411869"/>
                  </a:lnTo>
                  <a:lnTo>
                    <a:pt x="0" y="241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3139862" y="9983057"/>
              <a:ext cx="1820783" cy="416504"/>
            </a:xfrm>
            <a:custGeom>
              <a:avLst/>
              <a:gdLst/>
              <a:ahLst/>
              <a:cxnLst/>
              <a:rect r="r" b="b" t="t" l="l"/>
              <a:pathLst>
                <a:path h="416504" w="1820783">
                  <a:moveTo>
                    <a:pt x="0" y="0"/>
                  </a:moveTo>
                  <a:lnTo>
                    <a:pt x="1820783" y="0"/>
                  </a:lnTo>
                  <a:lnTo>
                    <a:pt x="1820783" y="416505"/>
                  </a:lnTo>
                  <a:lnTo>
                    <a:pt x="0" y="416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2983370" y="626164"/>
              <a:ext cx="3954551" cy="1515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90"/>
                </a:lnSpc>
              </a:pPr>
              <a:r>
                <a:rPr lang="en-US" sz="3300" b="true">
                  <a:solidFill>
                    <a:srgbClr val="023868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LM 3914 IC</a:t>
              </a:r>
            </a:p>
            <a:p>
              <a:pPr algn="l">
                <a:lnSpc>
                  <a:spcPts val="4290"/>
                </a:lnSpc>
              </a:pPr>
              <a:r>
                <a:rPr lang="en-US" b="true" sz="3300">
                  <a:solidFill>
                    <a:srgbClr val="023868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(1PC)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2983370" y="3747399"/>
              <a:ext cx="4648391" cy="791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90"/>
                </a:lnSpc>
              </a:pPr>
              <a:r>
                <a:rPr lang="en-US" b="true" sz="3300">
                  <a:solidFill>
                    <a:srgbClr val="023868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LEDS(10PC)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673318" y="6931900"/>
              <a:ext cx="4648391" cy="643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10"/>
                </a:lnSpc>
              </a:pPr>
              <a:r>
                <a:rPr lang="en-US" b="true" sz="2700">
                  <a:solidFill>
                    <a:srgbClr val="023868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Potentiometer(1PC)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0340504" y="1082110"/>
              <a:ext cx="4335260" cy="791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90"/>
                </a:lnSpc>
              </a:pPr>
              <a:r>
                <a:rPr lang="en-US" b="true" sz="3300">
                  <a:solidFill>
                    <a:srgbClr val="023868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Resistors(4PC)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0177220" y="3747399"/>
              <a:ext cx="4905461" cy="791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90"/>
                </a:lnSpc>
              </a:pPr>
              <a:r>
                <a:rPr lang="en-US" b="true" sz="3300">
                  <a:solidFill>
                    <a:srgbClr val="023868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Breadboard(1PC)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0340504" y="7042996"/>
              <a:ext cx="6108567" cy="791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90"/>
                </a:lnSpc>
              </a:pPr>
              <a:r>
                <a:rPr lang="en-US" b="true" sz="3300">
                  <a:solidFill>
                    <a:srgbClr val="023868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Wire(as req..)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6313757" y="9822013"/>
              <a:ext cx="6108567" cy="791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90"/>
                </a:lnSpc>
              </a:pPr>
              <a:r>
                <a:rPr lang="en-US" b="true" sz="3300">
                  <a:solidFill>
                    <a:srgbClr val="023868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Switch(1PC)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83417">
            <a:off x="5265714" y="-785433"/>
            <a:ext cx="8912720" cy="1570867"/>
          </a:xfrm>
          <a:custGeom>
            <a:avLst/>
            <a:gdLst/>
            <a:ahLst/>
            <a:cxnLst/>
            <a:rect r="r" b="b" t="t" l="l"/>
            <a:pathLst>
              <a:path h="1570867" w="8912720">
                <a:moveTo>
                  <a:pt x="0" y="0"/>
                </a:moveTo>
                <a:lnTo>
                  <a:pt x="8912721" y="0"/>
                </a:lnTo>
                <a:lnTo>
                  <a:pt x="8912721" y="1570866"/>
                </a:lnTo>
                <a:lnTo>
                  <a:pt x="0" y="1570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185483">
            <a:off x="-6512179" y="7157488"/>
            <a:ext cx="9432302" cy="1662443"/>
          </a:xfrm>
          <a:custGeom>
            <a:avLst/>
            <a:gdLst/>
            <a:ahLst/>
            <a:cxnLst/>
            <a:rect r="r" b="b" t="t" l="l"/>
            <a:pathLst>
              <a:path h="1662443" w="9432302">
                <a:moveTo>
                  <a:pt x="0" y="1662443"/>
                </a:moveTo>
                <a:lnTo>
                  <a:pt x="9432302" y="1662443"/>
                </a:lnTo>
                <a:lnTo>
                  <a:pt x="9432302" y="0"/>
                </a:lnTo>
                <a:lnTo>
                  <a:pt x="0" y="0"/>
                </a:lnTo>
                <a:lnTo>
                  <a:pt x="0" y="1662443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514603">
            <a:off x="15761368" y="7707545"/>
            <a:ext cx="8912720" cy="1570867"/>
          </a:xfrm>
          <a:custGeom>
            <a:avLst/>
            <a:gdLst/>
            <a:ahLst/>
            <a:cxnLst/>
            <a:rect r="r" b="b" t="t" l="l"/>
            <a:pathLst>
              <a:path h="1570867" w="8912720">
                <a:moveTo>
                  <a:pt x="0" y="0"/>
                </a:moveTo>
                <a:lnTo>
                  <a:pt x="8912721" y="0"/>
                </a:lnTo>
                <a:lnTo>
                  <a:pt x="8912721" y="1570867"/>
                </a:lnTo>
                <a:lnTo>
                  <a:pt x="0" y="1570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62970" y="1440862"/>
            <a:ext cx="11756723" cy="8846138"/>
          </a:xfrm>
          <a:custGeom>
            <a:avLst/>
            <a:gdLst/>
            <a:ahLst/>
            <a:cxnLst/>
            <a:rect r="r" b="b" t="t" l="l"/>
            <a:pathLst>
              <a:path h="8846138" w="11756723">
                <a:moveTo>
                  <a:pt x="0" y="0"/>
                </a:moveTo>
                <a:lnTo>
                  <a:pt x="11756723" y="0"/>
                </a:lnTo>
                <a:lnTo>
                  <a:pt x="11756723" y="8846138"/>
                </a:lnTo>
                <a:lnTo>
                  <a:pt x="0" y="8846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35" r="0" b="-83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422584" y="7108459"/>
            <a:ext cx="909214" cy="232256"/>
            <a:chOff x="0" y="0"/>
            <a:chExt cx="239464" cy="611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9464" cy="61170"/>
            </a:xfrm>
            <a:custGeom>
              <a:avLst/>
              <a:gdLst/>
              <a:ahLst/>
              <a:cxnLst/>
              <a:rect r="r" b="b" t="t" l="l"/>
              <a:pathLst>
                <a:path h="61170" w="239464">
                  <a:moveTo>
                    <a:pt x="30585" y="0"/>
                  </a:moveTo>
                  <a:lnTo>
                    <a:pt x="208879" y="0"/>
                  </a:lnTo>
                  <a:cubicBezTo>
                    <a:pt x="216990" y="0"/>
                    <a:pt x="224770" y="3222"/>
                    <a:pt x="230506" y="8958"/>
                  </a:cubicBezTo>
                  <a:cubicBezTo>
                    <a:pt x="236241" y="14694"/>
                    <a:pt x="239464" y="22473"/>
                    <a:pt x="239464" y="30585"/>
                  </a:cubicBezTo>
                  <a:lnTo>
                    <a:pt x="239464" y="30585"/>
                  </a:lnTo>
                  <a:cubicBezTo>
                    <a:pt x="239464" y="38697"/>
                    <a:pt x="236241" y="46476"/>
                    <a:pt x="230506" y="52212"/>
                  </a:cubicBezTo>
                  <a:cubicBezTo>
                    <a:pt x="224770" y="57948"/>
                    <a:pt x="216990" y="61170"/>
                    <a:pt x="208879" y="61170"/>
                  </a:cubicBezTo>
                  <a:lnTo>
                    <a:pt x="30585" y="61170"/>
                  </a:lnTo>
                  <a:cubicBezTo>
                    <a:pt x="22473" y="61170"/>
                    <a:pt x="14694" y="57948"/>
                    <a:pt x="8958" y="52212"/>
                  </a:cubicBezTo>
                  <a:cubicBezTo>
                    <a:pt x="3222" y="46476"/>
                    <a:pt x="0" y="38697"/>
                    <a:pt x="0" y="30585"/>
                  </a:cubicBezTo>
                  <a:lnTo>
                    <a:pt x="0" y="30585"/>
                  </a:lnTo>
                  <a:cubicBezTo>
                    <a:pt x="0" y="22473"/>
                    <a:pt x="3222" y="14694"/>
                    <a:pt x="8958" y="8958"/>
                  </a:cubicBezTo>
                  <a:cubicBezTo>
                    <a:pt x="14694" y="3222"/>
                    <a:pt x="22473" y="0"/>
                    <a:pt x="30585" y="0"/>
                  </a:cubicBezTo>
                  <a:close/>
                </a:path>
              </a:pathLst>
            </a:custGeom>
            <a:solidFill>
              <a:srgbClr val="F6F1D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239464" cy="61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07148" y="-44403"/>
            <a:ext cx="8697992" cy="148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4"/>
              </a:lnSpc>
            </a:pPr>
            <a:r>
              <a:rPr lang="en-US" sz="8499" b="true">
                <a:solidFill>
                  <a:srgbClr val="EFD349"/>
                </a:solidFill>
                <a:latin typeface="Agrandir Bold"/>
                <a:ea typeface="Agrandir Bold"/>
                <a:cs typeface="Agrandir Bold"/>
                <a:sym typeface="Agrandir Bold"/>
              </a:rPr>
              <a:t>Circuit Diagram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049699" y="9142172"/>
            <a:ext cx="909214" cy="232256"/>
            <a:chOff x="0" y="0"/>
            <a:chExt cx="239464" cy="611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9464" cy="61170"/>
            </a:xfrm>
            <a:custGeom>
              <a:avLst/>
              <a:gdLst/>
              <a:ahLst/>
              <a:cxnLst/>
              <a:rect r="r" b="b" t="t" l="l"/>
              <a:pathLst>
                <a:path h="61170" w="239464">
                  <a:moveTo>
                    <a:pt x="30585" y="0"/>
                  </a:moveTo>
                  <a:lnTo>
                    <a:pt x="208879" y="0"/>
                  </a:lnTo>
                  <a:cubicBezTo>
                    <a:pt x="216990" y="0"/>
                    <a:pt x="224770" y="3222"/>
                    <a:pt x="230506" y="8958"/>
                  </a:cubicBezTo>
                  <a:cubicBezTo>
                    <a:pt x="236241" y="14694"/>
                    <a:pt x="239464" y="22473"/>
                    <a:pt x="239464" y="30585"/>
                  </a:cubicBezTo>
                  <a:lnTo>
                    <a:pt x="239464" y="30585"/>
                  </a:lnTo>
                  <a:cubicBezTo>
                    <a:pt x="239464" y="38697"/>
                    <a:pt x="236241" y="46476"/>
                    <a:pt x="230506" y="52212"/>
                  </a:cubicBezTo>
                  <a:cubicBezTo>
                    <a:pt x="224770" y="57948"/>
                    <a:pt x="216990" y="61170"/>
                    <a:pt x="208879" y="61170"/>
                  </a:cubicBezTo>
                  <a:lnTo>
                    <a:pt x="30585" y="61170"/>
                  </a:lnTo>
                  <a:cubicBezTo>
                    <a:pt x="22473" y="61170"/>
                    <a:pt x="14694" y="57948"/>
                    <a:pt x="8958" y="52212"/>
                  </a:cubicBezTo>
                  <a:cubicBezTo>
                    <a:pt x="3222" y="46476"/>
                    <a:pt x="0" y="38697"/>
                    <a:pt x="0" y="30585"/>
                  </a:cubicBezTo>
                  <a:lnTo>
                    <a:pt x="0" y="30585"/>
                  </a:lnTo>
                  <a:cubicBezTo>
                    <a:pt x="0" y="22473"/>
                    <a:pt x="3222" y="14694"/>
                    <a:pt x="8958" y="8958"/>
                  </a:cubicBezTo>
                  <a:cubicBezTo>
                    <a:pt x="14694" y="3222"/>
                    <a:pt x="22473" y="0"/>
                    <a:pt x="30585" y="0"/>
                  </a:cubicBezTo>
                  <a:close/>
                </a:path>
              </a:pathLst>
            </a:custGeom>
            <a:solidFill>
              <a:srgbClr val="F6F1D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39464" cy="61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005140" y="8999497"/>
            <a:ext cx="496350" cy="258803"/>
            <a:chOff x="0" y="0"/>
            <a:chExt cx="130726" cy="681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0726" cy="68162"/>
            </a:xfrm>
            <a:custGeom>
              <a:avLst/>
              <a:gdLst/>
              <a:ahLst/>
              <a:cxnLst/>
              <a:rect r="r" b="b" t="t" l="l"/>
              <a:pathLst>
                <a:path h="68162" w="130726">
                  <a:moveTo>
                    <a:pt x="34081" y="0"/>
                  </a:moveTo>
                  <a:lnTo>
                    <a:pt x="96645" y="0"/>
                  </a:lnTo>
                  <a:cubicBezTo>
                    <a:pt x="115467" y="0"/>
                    <a:pt x="130726" y="15259"/>
                    <a:pt x="130726" y="34081"/>
                  </a:cubicBezTo>
                  <a:lnTo>
                    <a:pt x="130726" y="34081"/>
                  </a:lnTo>
                  <a:cubicBezTo>
                    <a:pt x="130726" y="52903"/>
                    <a:pt x="115467" y="68162"/>
                    <a:pt x="96645" y="68162"/>
                  </a:cubicBezTo>
                  <a:lnTo>
                    <a:pt x="34081" y="68162"/>
                  </a:lnTo>
                  <a:cubicBezTo>
                    <a:pt x="15259" y="68162"/>
                    <a:pt x="0" y="52903"/>
                    <a:pt x="0" y="34081"/>
                  </a:cubicBezTo>
                  <a:lnTo>
                    <a:pt x="0" y="34081"/>
                  </a:lnTo>
                  <a:cubicBezTo>
                    <a:pt x="0" y="15259"/>
                    <a:pt x="15259" y="0"/>
                    <a:pt x="34081" y="0"/>
                  </a:cubicBezTo>
                  <a:close/>
                </a:path>
              </a:pathLst>
            </a:custGeom>
            <a:solidFill>
              <a:srgbClr val="F6F1D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130726" cy="68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213525" y="8883369"/>
            <a:ext cx="909214" cy="232256"/>
            <a:chOff x="0" y="0"/>
            <a:chExt cx="239464" cy="611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9464" cy="61170"/>
            </a:xfrm>
            <a:custGeom>
              <a:avLst/>
              <a:gdLst/>
              <a:ahLst/>
              <a:cxnLst/>
              <a:rect r="r" b="b" t="t" l="l"/>
              <a:pathLst>
                <a:path h="61170" w="239464">
                  <a:moveTo>
                    <a:pt x="30585" y="0"/>
                  </a:moveTo>
                  <a:lnTo>
                    <a:pt x="208879" y="0"/>
                  </a:lnTo>
                  <a:cubicBezTo>
                    <a:pt x="216990" y="0"/>
                    <a:pt x="224770" y="3222"/>
                    <a:pt x="230506" y="8958"/>
                  </a:cubicBezTo>
                  <a:cubicBezTo>
                    <a:pt x="236241" y="14694"/>
                    <a:pt x="239464" y="22473"/>
                    <a:pt x="239464" y="30585"/>
                  </a:cubicBezTo>
                  <a:lnTo>
                    <a:pt x="239464" y="30585"/>
                  </a:lnTo>
                  <a:cubicBezTo>
                    <a:pt x="239464" y="38697"/>
                    <a:pt x="236241" y="46476"/>
                    <a:pt x="230506" y="52212"/>
                  </a:cubicBezTo>
                  <a:cubicBezTo>
                    <a:pt x="224770" y="57948"/>
                    <a:pt x="216990" y="61170"/>
                    <a:pt x="208879" y="61170"/>
                  </a:cubicBezTo>
                  <a:lnTo>
                    <a:pt x="30585" y="61170"/>
                  </a:lnTo>
                  <a:cubicBezTo>
                    <a:pt x="22473" y="61170"/>
                    <a:pt x="14694" y="57948"/>
                    <a:pt x="8958" y="52212"/>
                  </a:cubicBezTo>
                  <a:cubicBezTo>
                    <a:pt x="3222" y="46476"/>
                    <a:pt x="0" y="38697"/>
                    <a:pt x="0" y="30585"/>
                  </a:cubicBezTo>
                  <a:lnTo>
                    <a:pt x="0" y="30585"/>
                  </a:lnTo>
                  <a:cubicBezTo>
                    <a:pt x="0" y="22473"/>
                    <a:pt x="3222" y="14694"/>
                    <a:pt x="8958" y="8958"/>
                  </a:cubicBezTo>
                  <a:cubicBezTo>
                    <a:pt x="14694" y="3222"/>
                    <a:pt x="22473" y="0"/>
                    <a:pt x="30585" y="0"/>
                  </a:cubicBezTo>
                  <a:close/>
                </a:path>
              </a:pathLst>
            </a:custGeom>
            <a:solidFill>
              <a:srgbClr val="F6F1D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239464" cy="61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877191" y="5441114"/>
            <a:ext cx="1094014" cy="1095380"/>
            <a:chOff x="0" y="0"/>
            <a:chExt cx="288135" cy="28849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88135" cy="288495"/>
            </a:xfrm>
            <a:custGeom>
              <a:avLst/>
              <a:gdLst/>
              <a:ahLst/>
              <a:cxnLst/>
              <a:rect r="r" b="b" t="t" l="l"/>
              <a:pathLst>
                <a:path h="288495" w="288135">
                  <a:moveTo>
                    <a:pt x="144068" y="0"/>
                  </a:moveTo>
                  <a:lnTo>
                    <a:pt x="144068" y="0"/>
                  </a:lnTo>
                  <a:cubicBezTo>
                    <a:pt x="182277" y="0"/>
                    <a:pt x="218921" y="15179"/>
                    <a:pt x="245939" y="42196"/>
                  </a:cubicBezTo>
                  <a:cubicBezTo>
                    <a:pt x="272957" y="69214"/>
                    <a:pt x="288135" y="105859"/>
                    <a:pt x="288135" y="144068"/>
                  </a:cubicBezTo>
                  <a:lnTo>
                    <a:pt x="288135" y="144427"/>
                  </a:lnTo>
                  <a:cubicBezTo>
                    <a:pt x="288135" y="182636"/>
                    <a:pt x="272957" y="219281"/>
                    <a:pt x="245939" y="246299"/>
                  </a:cubicBezTo>
                  <a:cubicBezTo>
                    <a:pt x="218921" y="273317"/>
                    <a:pt x="182277" y="288495"/>
                    <a:pt x="144068" y="288495"/>
                  </a:cubicBezTo>
                  <a:lnTo>
                    <a:pt x="144068" y="288495"/>
                  </a:lnTo>
                  <a:cubicBezTo>
                    <a:pt x="105859" y="288495"/>
                    <a:pt x="69214" y="273317"/>
                    <a:pt x="42196" y="246299"/>
                  </a:cubicBezTo>
                  <a:cubicBezTo>
                    <a:pt x="15179" y="219281"/>
                    <a:pt x="0" y="182636"/>
                    <a:pt x="0" y="144427"/>
                  </a:cubicBezTo>
                  <a:lnTo>
                    <a:pt x="0" y="144068"/>
                  </a:lnTo>
                  <a:cubicBezTo>
                    <a:pt x="0" y="105859"/>
                    <a:pt x="15179" y="69214"/>
                    <a:pt x="42196" y="42196"/>
                  </a:cubicBezTo>
                  <a:cubicBezTo>
                    <a:pt x="69214" y="15179"/>
                    <a:pt x="105859" y="0"/>
                    <a:pt x="144068" y="0"/>
                  </a:cubicBezTo>
                  <a:close/>
                </a:path>
              </a:pathLst>
            </a:custGeom>
            <a:solidFill>
              <a:srgbClr val="F6F1D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288135" cy="288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615602" y="8577781"/>
            <a:ext cx="8105061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50684" y="8968939"/>
            <a:ext cx="8105061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88801" y="8942347"/>
            <a:ext cx="8105061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021308" y="6971858"/>
            <a:ext cx="8105061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51071" y="251838"/>
            <a:ext cx="1098585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39"/>
              </a:lnSpc>
              <a:spcBef>
                <a:spcPct val="0"/>
              </a:spcBef>
            </a:pPr>
            <a:r>
              <a:rPr lang="en-US" b="true" sz="4199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Working Process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13349" y="1422437"/>
            <a:ext cx="13767054" cy="819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1. Connect LEDs: Connect the cathodes of 10 LEDs to pins 1-10 of the LM3914. Connect the anodes of LEDs to the positive rail of your power supply through current limiting resistors.</a:t>
            </a:r>
          </a:p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2. Power Supply: Connect V+ (pin 3) to the positive supply voltage (e.g., 12V).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              Connect  GND (pin 2) to the ground.</a:t>
            </a:r>
          </a:p>
          <a:p>
            <a:pPr algn="ctr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3. Set Reference Voltage: Connect a resistor (R1) between V+ (pin 3) and REF OUT (pin 7). 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                            Connect another resistor (R2) between REF OUT (pin 7) and GND. Optionally, use a potentiometer to adjust the reference voltage.</a:t>
            </a:r>
          </a:p>
          <a:p>
            <a:pPr algn="ctr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4. Battery Connection: Connect the battery positive terminal to the input signal (pin) </a:t>
            </a:r>
          </a:p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 Connect the battery negative terminal to GND. </a:t>
            </a:r>
          </a:p>
          <a:p>
            <a:pPr algn="ctr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5. Mode Selection:  For bar mode, leave MODE (pin 9) open or connect to V+. 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                  For dot mode, connect MODE (pin 9) to GND. 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6. Final Connections: Connect REF ADJ (pin 8) to REF OUT (pin 7) through a resistor to         set the LED current.</a:t>
            </a:r>
          </a:p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9998445" y="9260303"/>
            <a:ext cx="1194089" cy="661156"/>
          </a:xfrm>
          <a:custGeom>
            <a:avLst/>
            <a:gdLst/>
            <a:ahLst/>
            <a:cxnLst/>
            <a:rect r="r" b="b" t="t" l="l"/>
            <a:pathLst>
              <a:path h="661156" w="1194089">
                <a:moveTo>
                  <a:pt x="0" y="0"/>
                </a:moveTo>
                <a:lnTo>
                  <a:pt x="1194089" y="0"/>
                </a:lnTo>
                <a:lnTo>
                  <a:pt x="1194089" y="661156"/>
                </a:lnTo>
                <a:lnTo>
                  <a:pt x="0" y="661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356" t="-354636" r="-37669" b="-117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14577" y="8994267"/>
            <a:ext cx="589449" cy="1193229"/>
          </a:xfrm>
          <a:custGeom>
            <a:avLst/>
            <a:gdLst/>
            <a:ahLst/>
            <a:cxnLst/>
            <a:rect r="r" b="b" t="t" l="l"/>
            <a:pathLst>
              <a:path h="1193229" w="589449">
                <a:moveTo>
                  <a:pt x="0" y="0"/>
                </a:moveTo>
                <a:lnTo>
                  <a:pt x="589449" y="0"/>
                </a:lnTo>
                <a:lnTo>
                  <a:pt x="589449" y="1193228"/>
                </a:lnTo>
                <a:lnTo>
                  <a:pt x="0" y="1193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76" t="0" r="-201112" b="-10212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92535" y="9074660"/>
            <a:ext cx="596235" cy="1032442"/>
          </a:xfrm>
          <a:custGeom>
            <a:avLst/>
            <a:gdLst/>
            <a:ahLst/>
            <a:cxnLst/>
            <a:rect r="r" b="b" t="t" l="l"/>
            <a:pathLst>
              <a:path h="1032442" w="596235">
                <a:moveTo>
                  <a:pt x="0" y="0"/>
                </a:moveTo>
                <a:lnTo>
                  <a:pt x="596235" y="0"/>
                </a:lnTo>
                <a:lnTo>
                  <a:pt x="596235" y="1032442"/>
                </a:lnTo>
                <a:lnTo>
                  <a:pt x="0" y="1032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77280" y="8894762"/>
            <a:ext cx="982108" cy="1392238"/>
          </a:xfrm>
          <a:custGeom>
            <a:avLst/>
            <a:gdLst/>
            <a:ahLst/>
            <a:cxnLst/>
            <a:rect r="r" b="b" t="t" l="l"/>
            <a:pathLst>
              <a:path h="1392238" w="982108">
                <a:moveTo>
                  <a:pt x="0" y="0"/>
                </a:moveTo>
                <a:lnTo>
                  <a:pt x="982108" y="0"/>
                </a:lnTo>
                <a:lnTo>
                  <a:pt x="982108" y="1392238"/>
                </a:lnTo>
                <a:lnTo>
                  <a:pt x="0" y="1392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77581" y="9082131"/>
            <a:ext cx="1198821" cy="1017499"/>
          </a:xfrm>
          <a:custGeom>
            <a:avLst/>
            <a:gdLst/>
            <a:ahLst/>
            <a:cxnLst/>
            <a:rect r="r" b="b" t="t" l="l"/>
            <a:pathLst>
              <a:path h="1017499" w="1198821">
                <a:moveTo>
                  <a:pt x="0" y="0"/>
                </a:moveTo>
                <a:lnTo>
                  <a:pt x="1198821" y="0"/>
                </a:lnTo>
                <a:lnTo>
                  <a:pt x="1198821" y="1017500"/>
                </a:lnTo>
                <a:lnTo>
                  <a:pt x="0" y="1017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69968" y="8983586"/>
            <a:ext cx="453953" cy="1214591"/>
          </a:xfrm>
          <a:custGeom>
            <a:avLst/>
            <a:gdLst/>
            <a:ahLst/>
            <a:cxnLst/>
            <a:rect r="r" b="b" t="t" l="l"/>
            <a:pathLst>
              <a:path h="1214591" w="453953">
                <a:moveTo>
                  <a:pt x="0" y="0"/>
                </a:moveTo>
                <a:lnTo>
                  <a:pt x="453953" y="0"/>
                </a:lnTo>
                <a:lnTo>
                  <a:pt x="453953" y="1214590"/>
                </a:lnTo>
                <a:lnTo>
                  <a:pt x="0" y="12145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12431" y="8993836"/>
            <a:ext cx="476641" cy="1194089"/>
          </a:xfrm>
          <a:custGeom>
            <a:avLst/>
            <a:gdLst/>
            <a:ahLst/>
            <a:cxnLst/>
            <a:rect r="r" b="b" t="t" l="l"/>
            <a:pathLst>
              <a:path h="1194089" w="476641">
                <a:moveTo>
                  <a:pt x="0" y="0"/>
                </a:moveTo>
                <a:lnTo>
                  <a:pt x="476640" y="0"/>
                </a:lnTo>
                <a:lnTo>
                  <a:pt x="476640" y="1194090"/>
                </a:lnTo>
                <a:lnTo>
                  <a:pt x="0" y="11940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4740" y="0"/>
            <a:ext cx="6089420" cy="1392238"/>
            <a:chOff x="0" y="0"/>
            <a:chExt cx="8119227" cy="1856317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3237969" y="487388"/>
              <a:ext cx="1592119" cy="881541"/>
            </a:xfrm>
            <a:custGeom>
              <a:avLst/>
              <a:gdLst/>
              <a:ahLst/>
              <a:cxnLst/>
              <a:rect r="r" b="b" t="t" l="l"/>
              <a:pathLst>
                <a:path h="881541" w="1592119">
                  <a:moveTo>
                    <a:pt x="0" y="0"/>
                  </a:moveTo>
                  <a:lnTo>
                    <a:pt x="1592120" y="0"/>
                  </a:lnTo>
                  <a:lnTo>
                    <a:pt x="1592120" y="881541"/>
                  </a:lnTo>
                  <a:lnTo>
                    <a:pt x="0" y="881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5356" t="-354636" r="-37669" b="-1172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726146" y="132673"/>
              <a:ext cx="785932" cy="1590972"/>
            </a:xfrm>
            <a:custGeom>
              <a:avLst/>
              <a:gdLst/>
              <a:ahLst/>
              <a:cxnLst/>
              <a:rect r="r" b="b" t="t" l="l"/>
              <a:pathLst>
                <a:path h="1590972" w="785932">
                  <a:moveTo>
                    <a:pt x="0" y="0"/>
                  </a:moveTo>
                  <a:lnTo>
                    <a:pt x="785932" y="0"/>
                  </a:lnTo>
                  <a:lnTo>
                    <a:pt x="785932" y="1590972"/>
                  </a:lnTo>
                  <a:lnTo>
                    <a:pt x="0" y="1590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6376" t="0" r="-201112" b="-10212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763424" y="239864"/>
              <a:ext cx="794980" cy="1376589"/>
            </a:xfrm>
            <a:custGeom>
              <a:avLst/>
              <a:gdLst/>
              <a:ahLst/>
              <a:cxnLst/>
              <a:rect r="r" b="b" t="t" l="l"/>
              <a:pathLst>
                <a:path h="1376589" w="794980">
                  <a:moveTo>
                    <a:pt x="0" y="0"/>
                  </a:moveTo>
                  <a:lnTo>
                    <a:pt x="794980" y="0"/>
                  </a:lnTo>
                  <a:lnTo>
                    <a:pt x="794980" y="1376589"/>
                  </a:lnTo>
                  <a:lnTo>
                    <a:pt x="0" y="1376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809750" y="0"/>
              <a:ext cx="1309477" cy="1856317"/>
            </a:xfrm>
            <a:custGeom>
              <a:avLst/>
              <a:gdLst/>
              <a:ahLst/>
              <a:cxnLst/>
              <a:rect r="r" b="b" t="t" l="l"/>
              <a:pathLst>
                <a:path h="1856317" w="1309477">
                  <a:moveTo>
                    <a:pt x="0" y="0"/>
                  </a:moveTo>
                  <a:lnTo>
                    <a:pt x="1309477" y="0"/>
                  </a:lnTo>
                  <a:lnTo>
                    <a:pt x="1309477" y="1856317"/>
                  </a:lnTo>
                  <a:lnTo>
                    <a:pt x="0" y="185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43484" y="249826"/>
              <a:ext cx="1598428" cy="1356666"/>
            </a:xfrm>
            <a:custGeom>
              <a:avLst/>
              <a:gdLst/>
              <a:ahLst/>
              <a:cxnLst/>
              <a:rect r="r" b="b" t="t" l="l"/>
              <a:pathLst>
                <a:path h="1356666" w="1598428">
                  <a:moveTo>
                    <a:pt x="0" y="0"/>
                  </a:moveTo>
                  <a:lnTo>
                    <a:pt x="1598428" y="0"/>
                  </a:lnTo>
                  <a:lnTo>
                    <a:pt x="1598428" y="1356666"/>
                  </a:lnTo>
                  <a:lnTo>
                    <a:pt x="0" y="1356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18431"/>
              <a:ext cx="605271" cy="1619454"/>
            </a:xfrm>
            <a:custGeom>
              <a:avLst/>
              <a:gdLst/>
              <a:ahLst/>
              <a:cxnLst/>
              <a:rect r="r" b="b" t="t" l="l"/>
              <a:pathLst>
                <a:path h="1619454" w="605271">
                  <a:moveTo>
                    <a:pt x="0" y="0"/>
                  </a:moveTo>
                  <a:lnTo>
                    <a:pt x="605271" y="0"/>
                  </a:lnTo>
                  <a:lnTo>
                    <a:pt x="605271" y="1619455"/>
                  </a:lnTo>
                  <a:lnTo>
                    <a:pt x="0" y="1619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856617" y="132099"/>
              <a:ext cx="635521" cy="1592119"/>
            </a:xfrm>
            <a:custGeom>
              <a:avLst/>
              <a:gdLst/>
              <a:ahLst/>
              <a:cxnLst/>
              <a:rect r="r" b="b" t="t" l="l"/>
              <a:pathLst>
                <a:path h="1592119" w="635521">
                  <a:moveTo>
                    <a:pt x="0" y="0"/>
                  </a:moveTo>
                  <a:lnTo>
                    <a:pt x="635521" y="0"/>
                  </a:lnTo>
                  <a:lnTo>
                    <a:pt x="635521" y="1592119"/>
                  </a:lnTo>
                  <a:lnTo>
                    <a:pt x="0" y="1592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2008" r="0" b="7363"/>
          <a:stretch>
            <a:fillRect/>
          </a:stretch>
        </p:blipFill>
        <p:spPr>
          <a:xfrm flipH="false" flipV="false" rot="0">
            <a:off x="728061" y="1392238"/>
            <a:ext cx="16254460" cy="8286315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634182" y="358611"/>
            <a:ext cx="13327030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39"/>
              </a:lnSpc>
              <a:spcBef>
                <a:spcPct val="0"/>
              </a:spcBef>
            </a:pPr>
            <a:r>
              <a:rPr lang="en-US" b="true" sz="4199" u="sng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USing Simulating Software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81493" y="6708232"/>
            <a:ext cx="1332703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 b="true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As the voltage is decreasing</a:t>
            </a:r>
          </a:p>
          <a:p>
            <a:pPr algn="ctr" marL="0" indent="0" lvl="1">
              <a:lnSpc>
                <a:spcPts val="5039"/>
              </a:lnSpc>
              <a:spcBef>
                <a:spcPct val="0"/>
              </a:spcBef>
            </a:pPr>
            <a:r>
              <a:rPr lang="en-US" b="true" sz="4199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the led blinks off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4740" y="0"/>
            <a:ext cx="6089420" cy="1392238"/>
            <a:chOff x="0" y="0"/>
            <a:chExt cx="8119227" cy="1856317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3237969" y="487388"/>
              <a:ext cx="1592119" cy="881541"/>
            </a:xfrm>
            <a:custGeom>
              <a:avLst/>
              <a:gdLst/>
              <a:ahLst/>
              <a:cxnLst/>
              <a:rect r="r" b="b" t="t" l="l"/>
              <a:pathLst>
                <a:path h="881541" w="1592119">
                  <a:moveTo>
                    <a:pt x="0" y="0"/>
                  </a:moveTo>
                  <a:lnTo>
                    <a:pt x="1592120" y="0"/>
                  </a:lnTo>
                  <a:lnTo>
                    <a:pt x="1592120" y="881541"/>
                  </a:lnTo>
                  <a:lnTo>
                    <a:pt x="0" y="881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5356" t="-354636" r="-37669" b="-1172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726146" y="132673"/>
              <a:ext cx="785932" cy="1590972"/>
            </a:xfrm>
            <a:custGeom>
              <a:avLst/>
              <a:gdLst/>
              <a:ahLst/>
              <a:cxnLst/>
              <a:rect r="r" b="b" t="t" l="l"/>
              <a:pathLst>
                <a:path h="1590972" w="785932">
                  <a:moveTo>
                    <a:pt x="0" y="0"/>
                  </a:moveTo>
                  <a:lnTo>
                    <a:pt x="785932" y="0"/>
                  </a:lnTo>
                  <a:lnTo>
                    <a:pt x="785932" y="1590972"/>
                  </a:lnTo>
                  <a:lnTo>
                    <a:pt x="0" y="1590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6376" t="0" r="-201112" b="-10212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763424" y="239864"/>
              <a:ext cx="794980" cy="1376589"/>
            </a:xfrm>
            <a:custGeom>
              <a:avLst/>
              <a:gdLst/>
              <a:ahLst/>
              <a:cxnLst/>
              <a:rect r="r" b="b" t="t" l="l"/>
              <a:pathLst>
                <a:path h="1376589" w="794980">
                  <a:moveTo>
                    <a:pt x="0" y="0"/>
                  </a:moveTo>
                  <a:lnTo>
                    <a:pt x="794980" y="0"/>
                  </a:lnTo>
                  <a:lnTo>
                    <a:pt x="794980" y="1376589"/>
                  </a:lnTo>
                  <a:lnTo>
                    <a:pt x="0" y="1376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809750" y="0"/>
              <a:ext cx="1309477" cy="1856317"/>
            </a:xfrm>
            <a:custGeom>
              <a:avLst/>
              <a:gdLst/>
              <a:ahLst/>
              <a:cxnLst/>
              <a:rect r="r" b="b" t="t" l="l"/>
              <a:pathLst>
                <a:path h="1856317" w="1309477">
                  <a:moveTo>
                    <a:pt x="0" y="0"/>
                  </a:moveTo>
                  <a:lnTo>
                    <a:pt x="1309477" y="0"/>
                  </a:lnTo>
                  <a:lnTo>
                    <a:pt x="1309477" y="1856317"/>
                  </a:lnTo>
                  <a:lnTo>
                    <a:pt x="0" y="185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43484" y="249826"/>
              <a:ext cx="1598428" cy="1356666"/>
            </a:xfrm>
            <a:custGeom>
              <a:avLst/>
              <a:gdLst/>
              <a:ahLst/>
              <a:cxnLst/>
              <a:rect r="r" b="b" t="t" l="l"/>
              <a:pathLst>
                <a:path h="1356666" w="1598428">
                  <a:moveTo>
                    <a:pt x="0" y="0"/>
                  </a:moveTo>
                  <a:lnTo>
                    <a:pt x="1598428" y="0"/>
                  </a:lnTo>
                  <a:lnTo>
                    <a:pt x="1598428" y="1356666"/>
                  </a:lnTo>
                  <a:lnTo>
                    <a:pt x="0" y="1356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18431"/>
              <a:ext cx="605271" cy="1619454"/>
            </a:xfrm>
            <a:custGeom>
              <a:avLst/>
              <a:gdLst/>
              <a:ahLst/>
              <a:cxnLst/>
              <a:rect r="r" b="b" t="t" l="l"/>
              <a:pathLst>
                <a:path h="1619454" w="605271">
                  <a:moveTo>
                    <a:pt x="0" y="0"/>
                  </a:moveTo>
                  <a:lnTo>
                    <a:pt x="605271" y="0"/>
                  </a:lnTo>
                  <a:lnTo>
                    <a:pt x="605271" y="1619455"/>
                  </a:lnTo>
                  <a:lnTo>
                    <a:pt x="0" y="1619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856617" y="132099"/>
              <a:ext cx="635521" cy="1592119"/>
            </a:xfrm>
            <a:custGeom>
              <a:avLst/>
              <a:gdLst/>
              <a:ahLst/>
              <a:cxnLst/>
              <a:rect r="r" b="b" t="t" l="l"/>
              <a:pathLst>
                <a:path h="1592119" w="635521">
                  <a:moveTo>
                    <a:pt x="0" y="0"/>
                  </a:moveTo>
                  <a:lnTo>
                    <a:pt x="635521" y="0"/>
                  </a:lnTo>
                  <a:lnTo>
                    <a:pt x="635521" y="1592119"/>
                  </a:lnTo>
                  <a:lnTo>
                    <a:pt x="0" y="1592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727100" y="2209662"/>
            <a:ext cx="7924262" cy="7225062"/>
          </a:xfrm>
          <a:custGeom>
            <a:avLst/>
            <a:gdLst/>
            <a:ahLst/>
            <a:cxnLst/>
            <a:rect r="r" b="b" t="t" l="l"/>
            <a:pathLst>
              <a:path h="7225062" w="7924262">
                <a:moveTo>
                  <a:pt x="0" y="0"/>
                </a:moveTo>
                <a:lnTo>
                  <a:pt x="7924262" y="0"/>
                </a:lnTo>
                <a:lnTo>
                  <a:pt x="7924262" y="7225062"/>
                </a:lnTo>
                <a:lnTo>
                  <a:pt x="0" y="72250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829309" y="2953945"/>
            <a:ext cx="3086100" cy="645545"/>
            <a:chOff x="0" y="0"/>
            <a:chExt cx="812800" cy="1700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70020"/>
            </a:xfrm>
            <a:custGeom>
              <a:avLst/>
              <a:gdLst/>
              <a:ahLst/>
              <a:cxnLst/>
              <a:rect r="r" b="b" t="t" l="l"/>
              <a:pathLst>
                <a:path h="170020" w="812800">
                  <a:moveTo>
                    <a:pt x="85010" y="0"/>
                  </a:moveTo>
                  <a:lnTo>
                    <a:pt x="727790" y="0"/>
                  </a:lnTo>
                  <a:cubicBezTo>
                    <a:pt x="774740" y="0"/>
                    <a:pt x="812800" y="38060"/>
                    <a:pt x="812800" y="85010"/>
                  </a:cubicBezTo>
                  <a:lnTo>
                    <a:pt x="812800" y="85010"/>
                  </a:lnTo>
                  <a:cubicBezTo>
                    <a:pt x="812800" y="107556"/>
                    <a:pt x="803844" y="129179"/>
                    <a:pt x="787901" y="145121"/>
                  </a:cubicBezTo>
                  <a:cubicBezTo>
                    <a:pt x="771959" y="161064"/>
                    <a:pt x="750336" y="170020"/>
                    <a:pt x="727790" y="170020"/>
                  </a:cubicBezTo>
                  <a:lnTo>
                    <a:pt x="85010" y="170020"/>
                  </a:lnTo>
                  <a:cubicBezTo>
                    <a:pt x="38060" y="170020"/>
                    <a:pt x="0" y="131960"/>
                    <a:pt x="0" y="85010"/>
                  </a:cubicBezTo>
                  <a:lnTo>
                    <a:pt x="0" y="85010"/>
                  </a:lnTo>
                  <a:cubicBezTo>
                    <a:pt x="0" y="38060"/>
                    <a:pt x="38060" y="0"/>
                    <a:pt x="85010" y="0"/>
                  </a:cubicBezTo>
                  <a:close/>
                </a:path>
              </a:pathLst>
            </a:custGeom>
            <a:solidFill>
              <a:srgbClr val="F6F1D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812800" cy="170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634182" y="358611"/>
            <a:ext cx="13327030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39"/>
              </a:lnSpc>
              <a:spcBef>
                <a:spcPct val="0"/>
              </a:spcBef>
            </a:pPr>
            <a:r>
              <a:rPr lang="en-US" b="true" sz="4199" u="sng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The status of LED’s with input voltage level.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75110" y="2896795"/>
            <a:ext cx="7924262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D1, D2 -ON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1993" y="2403310"/>
            <a:ext cx="7924262" cy="245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0.31V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0.62V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0.89V</a:t>
            </a:r>
          </a:p>
          <a:p>
            <a:pPr algn="ctr">
              <a:lnSpc>
                <a:spcPts val="49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11993" y="4484357"/>
            <a:ext cx="7924262" cy="245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1.20V</a:t>
            </a:r>
          </a:p>
          <a:p>
            <a:pPr algn="ctr">
              <a:lnSpc>
                <a:spcPts val="4900"/>
              </a:lnSpc>
            </a:pPr>
          </a:p>
          <a:p>
            <a:pPr algn="ctr">
              <a:lnSpc>
                <a:spcPts val="4900"/>
              </a:lnSpc>
            </a:pPr>
          </a:p>
          <a:p>
            <a:pPr algn="ctr">
              <a:lnSpc>
                <a:spcPts val="49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511993" y="5868656"/>
            <a:ext cx="7924262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1.78V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1993" y="6616793"/>
            <a:ext cx="7924262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2.06V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1993" y="7366092"/>
            <a:ext cx="7924262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2.37V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1993" y="8115391"/>
            <a:ext cx="7924262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2.64V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1993" y="8837825"/>
            <a:ext cx="7924262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2.94V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11993" y="5147932"/>
            <a:ext cx="7924262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1.47V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11993" y="1654011"/>
            <a:ext cx="7924262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Battery Level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275110" y="1682586"/>
            <a:ext cx="7924262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Status of leds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DAGRsEHrUHA</dc:identifier>
  <dcterms:modified xsi:type="dcterms:W3CDTF">2011-08-01T06:04:30Z</dcterms:modified>
  <cp:revision>1</cp:revision>
  <dc:title>Battery Level Indicator</dc:title>
</cp:coreProperties>
</file>